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9" r:id="rId3"/>
    <p:sldId id="270" r:id="rId4"/>
    <p:sldId id="259" r:id="rId5"/>
    <p:sldId id="258" r:id="rId6"/>
    <p:sldId id="272" r:id="rId7"/>
    <p:sldId id="274" r:id="rId8"/>
    <p:sldId id="260" r:id="rId9"/>
    <p:sldId id="271" r:id="rId10"/>
    <p:sldId id="273" r:id="rId11"/>
    <p:sldId id="275" r:id="rId12"/>
    <p:sldId id="278" r:id="rId13"/>
    <p:sldId id="277" r:id="rId14"/>
    <p:sldId id="261" r:id="rId15"/>
    <p:sldId id="297" r:id="rId16"/>
    <p:sldId id="267" r:id="rId17"/>
    <p:sldId id="265" r:id="rId18"/>
    <p:sldId id="276" r:id="rId19"/>
    <p:sldId id="283" r:id="rId20"/>
    <p:sldId id="281" r:id="rId21"/>
    <p:sldId id="304" r:id="rId22"/>
    <p:sldId id="284" r:id="rId23"/>
    <p:sldId id="266" r:id="rId24"/>
    <p:sldId id="288" r:id="rId25"/>
    <p:sldId id="279" r:id="rId26"/>
    <p:sldId id="298" r:id="rId27"/>
    <p:sldId id="291" r:id="rId28"/>
    <p:sldId id="287" r:id="rId29"/>
    <p:sldId id="289" r:id="rId30"/>
    <p:sldId id="286" r:id="rId31"/>
    <p:sldId id="290" r:id="rId32"/>
    <p:sldId id="292" r:id="rId33"/>
    <p:sldId id="280" r:id="rId34"/>
    <p:sldId id="302" r:id="rId35"/>
    <p:sldId id="299" r:id="rId36"/>
    <p:sldId id="300" r:id="rId37"/>
    <p:sldId id="301" r:id="rId38"/>
    <p:sldId id="295" r:id="rId39"/>
    <p:sldId id="303" r:id="rId40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97" autoAdjust="0"/>
    <p:restoredTop sz="94660"/>
  </p:normalViewPr>
  <p:slideViewPr>
    <p:cSldViewPr>
      <p:cViewPr varScale="1">
        <p:scale>
          <a:sx n="75" d="100"/>
          <a:sy n="75" d="100"/>
        </p:scale>
        <p:origin x="1450" y="51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7724CD4-7BC7-4EAB-B9A7-462789EF1B5B}" type="doc">
      <dgm:prSet loTypeId="urn:microsoft.com/office/officeart/2005/8/layout/cycle2" loCatId="cycle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BE3D2AE7-C414-4B46-BC95-74EE2C4014B8}">
      <dgm:prSet phldrT="[Text]"/>
      <dgm:spPr/>
      <dgm:t>
        <a:bodyPr/>
        <a:lstStyle/>
        <a:p>
          <a:r>
            <a:rPr lang="en-US" dirty="0" smtClean="0"/>
            <a:t>Idea of Child</a:t>
          </a:r>
          <a:endParaRPr lang="en-US" dirty="0"/>
        </a:p>
      </dgm:t>
    </dgm:pt>
    <dgm:pt modelId="{DF8A75D6-9E12-4E78-87D6-46DBED7127C6}" type="parTrans" cxnId="{1828B386-CFF3-46C3-A0FE-9B309639ABE1}">
      <dgm:prSet/>
      <dgm:spPr/>
      <dgm:t>
        <a:bodyPr/>
        <a:lstStyle/>
        <a:p>
          <a:endParaRPr lang="en-US"/>
        </a:p>
      </dgm:t>
    </dgm:pt>
    <dgm:pt modelId="{FCF8F7D5-1E4E-4138-BB7A-05A7A4AE0FB7}" type="sibTrans" cxnId="{1828B386-CFF3-46C3-A0FE-9B309639ABE1}">
      <dgm:prSet/>
      <dgm:spPr/>
      <dgm:t>
        <a:bodyPr/>
        <a:lstStyle/>
        <a:p>
          <a:endParaRPr lang="en-US"/>
        </a:p>
      </dgm:t>
    </dgm:pt>
    <dgm:pt modelId="{9FDEE516-A1BC-44E1-9713-4902CBF4BD40}">
      <dgm:prSet phldrT="[Text]"/>
      <dgm:spPr/>
      <dgm:t>
        <a:bodyPr/>
        <a:lstStyle/>
        <a:p>
          <a:r>
            <a:rPr lang="en-US" dirty="0" smtClean="0"/>
            <a:t>How Children are Treated</a:t>
          </a:r>
          <a:endParaRPr lang="en-US" dirty="0"/>
        </a:p>
      </dgm:t>
    </dgm:pt>
    <dgm:pt modelId="{A108E33B-46C5-4804-BFA3-9387EB820CD8}" type="parTrans" cxnId="{96DC9355-BF29-498D-8F1E-DEF256EDC000}">
      <dgm:prSet/>
      <dgm:spPr/>
      <dgm:t>
        <a:bodyPr/>
        <a:lstStyle/>
        <a:p>
          <a:endParaRPr lang="en-US"/>
        </a:p>
      </dgm:t>
    </dgm:pt>
    <dgm:pt modelId="{A7B86752-83A2-4B61-A007-CF581C2392E0}" type="sibTrans" cxnId="{96DC9355-BF29-498D-8F1E-DEF256EDC000}">
      <dgm:prSet/>
      <dgm:spPr/>
      <dgm:t>
        <a:bodyPr/>
        <a:lstStyle/>
        <a:p>
          <a:endParaRPr lang="en-US"/>
        </a:p>
      </dgm:t>
    </dgm:pt>
    <dgm:pt modelId="{B5759F23-E724-45B8-927D-55EF97571C34}">
      <dgm:prSet phldrT="[Text]"/>
      <dgm:spPr/>
      <dgm:t>
        <a:bodyPr/>
        <a:lstStyle/>
        <a:p>
          <a:r>
            <a:rPr lang="en-US" dirty="0" smtClean="0"/>
            <a:t>How Children Behave</a:t>
          </a:r>
          <a:endParaRPr lang="en-US" dirty="0"/>
        </a:p>
      </dgm:t>
    </dgm:pt>
    <dgm:pt modelId="{EBBD0FB7-DCFE-49E5-9A80-F0D45A72D764}" type="parTrans" cxnId="{0ACF6F90-501F-4C43-B9D5-61A75C754EC5}">
      <dgm:prSet/>
      <dgm:spPr/>
      <dgm:t>
        <a:bodyPr/>
        <a:lstStyle/>
        <a:p>
          <a:endParaRPr lang="en-US"/>
        </a:p>
      </dgm:t>
    </dgm:pt>
    <dgm:pt modelId="{B15F97E3-2A8F-412D-89EC-EB30343B29FD}" type="sibTrans" cxnId="{0ACF6F90-501F-4C43-B9D5-61A75C754EC5}">
      <dgm:prSet/>
      <dgm:spPr/>
      <dgm:t>
        <a:bodyPr/>
        <a:lstStyle/>
        <a:p>
          <a:endParaRPr lang="en-US"/>
        </a:p>
      </dgm:t>
    </dgm:pt>
    <dgm:pt modelId="{4EFEEB7C-5065-4850-82D3-CC1D5B001575}" type="pres">
      <dgm:prSet presAssocID="{A7724CD4-7BC7-4EAB-B9A7-462789EF1B5B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6D9282E5-108D-4B6F-9E70-A670B8F8B42C}" type="pres">
      <dgm:prSet presAssocID="{BE3D2AE7-C414-4B46-BC95-74EE2C4014B8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67DE1F0-B3F6-433B-848B-AE5FB865F7B0}" type="pres">
      <dgm:prSet presAssocID="{FCF8F7D5-1E4E-4138-BB7A-05A7A4AE0FB7}" presName="sibTrans" presStyleLbl="sibTrans2D1" presStyleIdx="0" presStyleCnt="3"/>
      <dgm:spPr/>
      <dgm:t>
        <a:bodyPr/>
        <a:lstStyle/>
        <a:p>
          <a:endParaRPr lang="en-US"/>
        </a:p>
      </dgm:t>
    </dgm:pt>
    <dgm:pt modelId="{E715DBDA-A262-462A-8EE3-ABF7B9A27E6C}" type="pres">
      <dgm:prSet presAssocID="{FCF8F7D5-1E4E-4138-BB7A-05A7A4AE0FB7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D4EE2AB4-C0AB-4909-ABCA-F87D43C00558}" type="pres">
      <dgm:prSet presAssocID="{9FDEE516-A1BC-44E1-9713-4902CBF4BD40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DB1C4C7-C0F9-4997-8CD2-E2A91AE37028}" type="pres">
      <dgm:prSet presAssocID="{A7B86752-83A2-4B61-A007-CF581C2392E0}" presName="sibTrans" presStyleLbl="sibTrans2D1" presStyleIdx="1" presStyleCnt="3"/>
      <dgm:spPr/>
      <dgm:t>
        <a:bodyPr/>
        <a:lstStyle/>
        <a:p>
          <a:endParaRPr lang="en-US"/>
        </a:p>
      </dgm:t>
    </dgm:pt>
    <dgm:pt modelId="{8D30133D-1DB4-428A-8ED9-AC1C6AC1D268}" type="pres">
      <dgm:prSet presAssocID="{A7B86752-83A2-4B61-A007-CF581C2392E0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CD69E7D7-0108-4A9A-BC7F-E41162CD3B33}" type="pres">
      <dgm:prSet presAssocID="{B5759F23-E724-45B8-927D-55EF97571C34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FD33707-54AC-49B9-A315-05F68198B34F}" type="pres">
      <dgm:prSet presAssocID="{B15F97E3-2A8F-412D-89EC-EB30343B29FD}" presName="sibTrans" presStyleLbl="sibTrans2D1" presStyleIdx="2" presStyleCnt="3"/>
      <dgm:spPr/>
      <dgm:t>
        <a:bodyPr/>
        <a:lstStyle/>
        <a:p>
          <a:endParaRPr lang="en-US"/>
        </a:p>
      </dgm:t>
    </dgm:pt>
    <dgm:pt modelId="{ED534AF2-E1C4-49AE-9ECA-486866338126}" type="pres">
      <dgm:prSet presAssocID="{B15F97E3-2A8F-412D-89EC-EB30343B29FD}" presName="connectorText" presStyleLbl="sibTrans2D1" presStyleIdx="2" presStyleCnt="3"/>
      <dgm:spPr/>
      <dgm:t>
        <a:bodyPr/>
        <a:lstStyle/>
        <a:p>
          <a:endParaRPr lang="en-US"/>
        </a:p>
      </dgm:t>
    </dgm:pt>
  </dgm:ptLst>
  <dgm:cxnLst>
    <dgm:cxn modelId="{1828B386-CFF3-46C3-A0FE-9B309639ABE1}" srcId="{A7724CD4-7BC7-4EAB-B9A7-462789EF1B5B}" destId="{BE3D2AE7-C414-4B46-BC95-74EE2C4014B8}" srcOrd="0" destOrd="0" parTransId="{DF8A75D6-9E12-4E78-87D6-46DBED7127C6}" sibTransId="{FCF8F7D5-1E4E-4138-BB7A-05A7A4AE0FB7}"/>
    <dgm:cxn modelId="{B128E8A1-5A38-4AC7-99CE-554D89E15480}" type="presOf" srcId="{FCF8F7D5-1E4E-4138-BB7A-05A7A4AE0FB7}" destId="{E715DBDA-A262-462A-8EE3-ABF7B9A27E6C}" srcOrd="1" destOrd="0" presId="urn:microsoft.com/office/officeart/2005/8/layout/cycle2"/>
    <dgm:cxn modelId="{703F01C6-A176-4F28-BA11-5F862AB4A01E}" type="presOf" srcId="{FCF8F7D5-1E4E-4138-BB7A-05A7A4AE0FB7}" destId="{867DE1F0-B3F6-433B-848B-AE5FB865F7B0}" srcOrd="0" destOrd="0" presId="urn:microsoft.com/office/officeart/2005/8/layout/cycle2"/>
    <dgm:cxn modelId="{B3056EB9-80B5-450E-AB04-0DD9B220B4CD}" type="presOf" srcId="{9FDEE516-A1BC-44E1-9713-4902CBF4BD40}" destId="{D4EE2AB4-C0AB-4909-ABCA-F87D43C00558}" srcOrd="0" destOrd="0" presId="urn:microsoft.com/office/officeart/2005/8/layout/cycle2"/>
    <dgm:cxn modelId="{56DEA60E-D53C-410D-AC26-A53D82A4AC5E}" type="presOf" srcId="{A7B86752-83A2-4B61-A007-CF581C2392E0}" destId="{8D30133D-1DB4-428A-8ED9-AC1C6AC1D268}" srcOrd="1" destOrd="0" presId="urn:microsoft.com/office/officeart/2005/8/layout/cycle2"/>
    <dgm:cxn modelId="{65E8583C-14B3-459D-BA8B-4CDA623A5226}" type="presOf" srcId="{BE3D2AE7-C414-4B46-BC95-74EE2C4014B8}" destId="{6D9282E5-108D-4B6F-9E70-A670B8F8B42C}" srcOrd="0" destOrd="0" presId="urn:microsoft.com/office/officeart/2005/8/layout/cycle2"/>
    <dgm:cxn modelId="{96DC9355-BF29-498D-8F1E-DEF256EDC000}" srcId="{A7724CD4-7BC7-4EAB-B9A7-462789EF1B5B}" destId="{9FDEE516-A1BC-44E1-9713-4902CBF4BD40}" srcOrd="1" destOrd="0" parTransId="{A108E33B-46C5-4804-BFA3-9387EB820CD8}" sibTransId="{A7B86752-83A2-4B61-A007-CF581C2392E0}"/>
    <dgm:cxn modelId="{0ACF6F90-501F-4C43-B9D5-61A75C754EC5}" srcId="{A7724CD4-7BC7-4EAB-B9A7-462789EF1B5B}" destId="{B5759F23-E724-45B8-927D-55EF97571C34}" srcOrd="2" destOrd="0" parTransId="{EBBD0FB7-DCFE-49E5-9A80-F0D45A72D764}" sibTransId="{B15F97E3-2A8F-412D-89EC-EB30343B29FD}"/>
    <dgm:cxn modelId="{2FE8B3D3-2241-48B1-92DD-C242E796CBFF}" type="presOf" srcId="{A7B86752-83A2-4B61-A007-CF581C2392E0}" destId="{4DB1C4C7-C0F9-4997-8CD2-E2A91AE37028}" srcOrd="0" destOrd="0" presId="urn:microsoft.com/office/officeart/2005/8/layout/cycle2"/>
    <dgm:cxn modelId="{F805FB65-89EA-4949-AD36-B64EABDD59A5}" type="presOf" srcId="{B5759F23-E724-45B8-927D-55EF97571C34}" destId="{CD69E7D7-0108-4A9A-BC7F-E41162CD3B33}" srcOrd="0" destOrd="0" presId="urn:microsoft.com/office/officeart/2005/8/layout/cycle2"/>
    <dgm:cxn modelId="{502DEB7D-EE65-4658-AB46-14965E21CAF7}" type="presOf" srcId="{A7724CD4-7BC7-4EAB-B9A7-462789EF1B5B}" destId="{4EFEEB7C-5065-4850-82D3-CC1D5B001575}" srcOrd="0" destOrd="0" presId="urn:microsoft.com/office/officeart/2005/8/layout/cycle2"/>
    <dgm:cxn modelId="{956F9A65-30B5-44DA-9654-14368372041A}" type="presOf" srcId="{B15F97E3-2A8F-412D-89EC-EB30343B29FD}" destId="{8FD33707-54AC-49B9-A315-05F68198B34F}" srcOrd="0" destOrd="0" presId="urn:microsoft.com/office/officeart/2005/8/layout/cycle2"/>
    <dgm:cxn modelId="{6990AD4F-CADF-43E6-9B5D-E942D0A9C85D}" type="presOf" srcId="{B15F97E3-2A8F-412D-89EC-EB30343B29FD}" destId="{ED534AF2-E1C4-49AE-9ECA-486866338126}" srcOrd="1" destOrd="0" presId="urn:microsoft.com/office/officeart/2005/8/layout/cycle2"/>
    <dgm:cxn modelId="{DB08EFC4-3A88-4F65-B928-10478AB53ED6}" type="presParOf" srcId="{4EFEEB7C-5065-4850-82D3-CC1D5B001575}" destId="{6D9282E5-108D-4B6F-9E70-A670B8F8B42C}" srcOrd="0" destOrd="0" presId="urn:microsoft.com/office/officeart/2005/8/layout/cycle2"/>
    <dgm:cxn modelId="{DB639713-6A7E-4ACA-AB05-7DA70BCE06AD}" type="presParOf" srcId="{4EFEEB7C-5065-4850-82D3-CC1D5B001575}" destId="{867DE1F0-B3F6-433B-848B-AE5FB865F7B0}" srcOrd="1" destOrd="0" presId="urn:microsoft.com/office/officeart/2005/8/layout/cycle2"/>
    <dgm:cxn modelId="{366646DA-C45F-454C-9EC5-9BB0C39D4BE6}" type="presParOf" srcId="{867DE1F0-B3F6-433B-848B-AE5FB865F7B0}" destId="{E715DBDA-A262-462A-8EE3-ABF7B9A27E6C}" srcOrd="0" destOrd="0" presId="urn:microsoft.com/office/officeart/2005/8/layout/cycle2"/>
    <dgm:cxn modelId="{40FA7CB3-7DD5-4187-A49F-A4426268EB82}" type="presParOf" srcId="{4EFEEB7C-5065-4850-82D3-CC1D5B001575}" destId="{D4EE2AB4-C0AB-4909-ABCA-F87D43C00558}" srcOrd="2" destOrd="0" presId="urn:microsoft.com/office/officeart/2005/8/layout/cycle2"/>
    <dgm:cxn modelId="{363EF09E-DE56-4E89-B65F-0245776CA0A2}" type="presParOf" srcId="{4EFEEB7C-5065-4850-82D3-CC1D5B001575}" destId="{4DB1C4C7-C0F9-4997-8CD2-E2A91AE37028}" srcOrd="3" destOrd="0" presId="urn:microsoft.com/office/officeart/2005/8/layout/cycle2"/>
    <dgm:cxn modelId="{F5548751-3487-487A-A5BE-77B7DC30A594}" type="presParOf" srcId="{4DB1C4C7-C0F9-4997-8CD2-E2A91AE37028}" destId="{8D30133D-1DB4-428A-8ED9-AC1C6AC1D268}" srcOrd="0" destOrd="0" presId="urn:microsoft.com/office/officeart/2005/8/layout/cycle2"/>
    <dgm:cxn modelId="{95A279A3-E77E-4D8B-B37C-C4142E7BA662}" type="presParOf" srcId="{4EFEEB7C-5065-4850-82D3-CC1D5B001575}" destId="{CD69E7D7-0108-4A9A-BC7F-E41162CD3B33}" srcOrd="4" destOrd="0" presId="urn:microsoft.com/office/officeart/2005/8/layout/cycle2"/>
    <dgm:cxn modelId="{2A8B4CB7-AA30-4B05-8418-D8E82C51DFB4}" type="presParOf" srcId="{4EFEEB7C-5065-4850-82D3-CC1D5B001575}" destId="{8FD33707-54AC-49B9-A315-05F68198B34F}" srcOrd="5" destOrd="0" presId="urn:microsoft.com/office/officeart/2005/8/layout/cycle2"/>
    <dgm:cxn modelId="{77674A44-D92C-4F84-9C3B-8FD856D77F5F}" type="presParOf" srcId="{8FD33707-54AC-49B9-A315-05F68198B34F}" destId="{ED534AF2-E1C4-49AE-9ECA-486866338126}" srcOrd="0" destOrd="0" presId="urn:microsoft.com/office/officeart/2005/8/layout/cycle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9282E5-108D-4B6F-9E70-A670B8F8B42C}">
      <dsp:nvSpPr>
        <dsp:cNvPr id="0" name=""/>
        <dsp:cNvSpPr/>
      </dsp:nvSpPr>
      <dsp:spPr>
        <a:xfrm>
          <a:off x="2652675" y="742"/>
          <a:ext cx="2162249" cy="2162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Idea of Child</a:t>
          </a:r>
          <a:endParaRPr lang="en-US" sz="2800" kern="1200" dirty="0"/>
        </a:p>
      </dsp:txBody>
      <dsp:txXfrm>
        <a:off x="2969329" y="317396"/>
        <a:ext cx="1528941" cy="1528941"/>
      </dsp:txXfrm>
    </dsp:sp>
    <dsp:sp modelId="{867DE1F0-B3F6-433B-848B-AE5FB865F7B0}">
      <dsp:nvSpPr>
        <dsp:cNvPr id="0" name=""/>
        <dsp:cNvSpPr/>
      </dsp:nvSpPr>
      <dsp:spPr>
        <a:xfrm rot="3600000">
          <a:off x="4249885" y="2110188"/>
          <a:ext cx="576558" cy="729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4293127" y="2181243"/>
        <a:ext cx="403591" cy="437855"/>
      </dsp:txXfrm>
    </dsp:sp>
    <dsp:sp modelId="{D4EE2AB4-C0AB-4909-ABCA-F87D43C00558}">
      <dsp:nvSpPr>
        <dsp:cNvPr id="0" name=""/>
        <dsp:cNvSpPr/>
      </dsp:nvSpPr>
      <dsp:spPr>
        <a:xfrm>
          <a:off x="4277723" y="2815408"/>
          <a:ext cx="2162249" cy="2162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How Children are Treated</a:t>
          </a:r>
          <a:endParaRPr lang="en-US" sz="2800" kern="1200" dirty="0"/>
        </a:p>
      </dsp:txBody>
      <dsp:txXfrm>
        <a:off x="4594377" y="3132062"/>
        <a:ext cx="1528941" cy="1528941"/>
      </dsp:txXfrm>
    </dsp:sp>
    <dsp:sp modelId="{4DB1C4C7-C0F9-4997-8CD2-E2A91AE37028}">
      <dsp:nvSpPr>
        <dsp:cNvPr id="0" name=""/>
        <dsp:cNvSpPr/>
      </dsp:nvSpPr>
      <dsp:spPr>
        <a:xfrm rot="10800000">
          <a:off x="3461838" y="3531653"/>
          <a:ext cx="576558" cy="729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 rot="10800000">
        <a:off x="3634805" y="3677605"/>
        <a:ext cx="403591" cy="437855"/>
      </dsp:txXfrm>
    </dsp:sp>
    <dsp:sp modelId="{CD69E7D7-0108-4A9A-BC7F-E41162CD3B33}">
      <dsp:nvSpPr>
        <dsp:cNvPr id="0" name=""/>
        <dsp:cNvSpPr/>
      </dsp:nvSpPr>
      <dsp:spPr>
        <a:xfrm>
          <a:off x="1027627" y="2815408"/>
          <a:ext cx="2162249" cy="2162249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kern="1200" dirty="0" smtClean="0"/>
            <a:t>How Children Behave</a:t>
          </a:r>
          <a:endParaRPr lang="en-US" sz="2800" kern="1200" dirty="0"/>
        </a:p>
      </dsp:txBody>
      <dsp:txXfrm>
        <a:off x="1344281" y="3132062"/>
        <a:ext cx="1528941" cy="1528941"/>
      </dsp:txXfrm>
    </dsp:sp>
    <dsp:sp modelId="{8FD33707-54AC-49B9-A315-05F68198B34F}">
      <dsp:nvSpPr>
        <dsp:cNvPr id="0" name=""/>
        <dsp:cNvSpPr/>
      </dsp:nvSpPr>
      <dsp:spPr>
        <a:xfrm rot="18000000">
          <a:off x="2624837" y="2138451"/>
          <a:ext cx="576558" cy="7297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300" kern="1200"/>
        </a:p>
      </dsp:txBody>
      <dsp:txXfrm>
        <a:off x="2668079" y="2359300"/>
        <a:ext cx="403591" cy="43785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V="1">
            <a:off x="5410200" y="3810000"/>
            <a:ext cx="3733800" cy="90488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" name="Rectangle 4"/>
          <p:cNvSpPr/>
          <p:nvPr/>
        </p:nvSpPr>
        <p:spPr>
          <a:xfrm flipV="1">
            <a:off x="5410200" y="3897313"/>
            <a:ext cx="3733800" cy="19208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 flipV="1">
            <a:off x="5410200" y="4114800"/>
            <a:ext cx="3733800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Rectangle 6"/>
          <p:cNvSpPr/>
          <p:nvPr/>
        </p:nvSpPr>
        <p:spPr>
          <a:xfrm flipV="1">
            <a:off x="5410200" y="4164013"/>
            <a:ext cx="1965325" cy="19050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0" name="Rectangle 9"/>
          <p:cNvSpPr/>
          <p:nvPr/>
        </p:nvSpPr>
        <p:spPr>
          <a:xfrm flipV="1">
            <a:off x="5410200" y="4198938"/>
            <a:ext cx="1965325" cy="9525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1" name="Rounded Rectangle 10"/>
          <p:cNvSpPr/>
          <p:nvPr/>
        </p:nvSpPr>
        <p:spPr bwMode="white">
          <a:xfrm>
            <a:off x="5410200" y="3962400"/>
            <a:ext cx="3063875" cy="26988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12" name="Rounded Rectangle 11"/>
          <p:cNvSpPr/>
          <p:nvPr/>
        </p:nvSpPr>
        <p:spPr bwMode="white">
          <a:xfrm>
            <a:off x="7377113" y="4060825"/>
            <a:ext cx="1600200" cy="36513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0" y="3649663"/>
            <a:ext cx="9144000" cy="2444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0" y="3675063"/>
            <a:ext cx="9144000" cy="1412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5" name="Rectangle 14"/>
          <p:cNvSpPr/>
          <p:nvPr/>
        </p:nvSpPr>
        <p:spPr>
          <a:xfrm flipV="1">
            <a:off x="6413500" y="3643313"/>
            <a:ext cx="2730500" cy="24765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0" y="0"/>
            <a:ext cx="9144000" cy="37020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7" name="Date Placeholder 27"/>
          <p:cNvSpPr>
            <a:spLocks noGrp="1"/>
          </p:cNvSpPr>
          <p:nvPr>
            <p:ph type="dt" sz="half" idx="10"/>
          </p:nvPr>
        </p:nvSpPr>
        <p:spPr>
          <a:xfrm>
            <a:off x="6705600" y="4206875"/>
            <a:ext cx="960438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D74DD0-2A3F-42E5-A175-DE706B95DBB6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18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8320088" y="1588"/>
            <a:ext cx="747712" cy="365125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087BD913-8AC4-4988-A3BF-C4FD5A0146D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2F0314-815F-4AC5-8979-0D25F82B9173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FADDB97-911F-4E22-A772-0927DC6B8D9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E9E7A8-3090-480C-BEA8-F5023E17434F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4AC6EC-776D-4A49-B9CB-C5860B02C56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38AC49-6E46-4716-85BF-3732BA6560A7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30DB06-22E1-4754-A292-07A7F84F58C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A7BC80-1419-4C30-88BA-E7EBDCBF735D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21BB7-BDF4-4AFD-9623-E1EDB813D6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142816-87B3-4FD8-9D94-DA5BB3B7168E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2470F7-2658-4D0B-9FD7-7B02F24D2F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/>
          <a:lstStyle>
            <a:lvl1pPr>
              <a:defRPr sz="4000" b="0" i="0" cap="none" baseline="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352CA7B9-B659-4E55-AE40-05E77A49B343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8" name="Slide Number Placeholder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fld id="{EE6B3700-6E1C-4C27-84FC-826B6BDBA4B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583363" y="612775"/>
            <a:ext cx="957262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B44EB52-8639-413C-B01F-B149552CB47E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545DBC-ECC4-42BE-B266-DDC34D73CC6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69AF5A-31E8-4901-8C85-0593FBF70744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F7B5C3-A97B-4126-ADFB-B8BF6FBAD8A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698A2D-1BAA-4A5F-9622-6DBB42853F58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3DE87A-F2BE-4A05-9720-3EAB63443E5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>
            <a:normAutofit/>
          </a:bodyPr>
          <a:lstStyle>
            <a:lvl1pPr marL="0" indent="0">
              <a:buNone/>
              <a:defRPr sz="3200"/>
            </a:lvl1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1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A9D96A-BC8D-43A0-B1AC-38CB6C8AEE02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6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00AC6E-C969-44D1-8017-980411134AE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/>
          <p:cNvSpPr/>
          <p:nvPr/>
        </p:nvSpPr>
        <p:spPr>
          <a:xfrm>
            <a:off x="0" y="366713"/>
            <a:ext cx="9144000" cy="8413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0" y="0"/>
            <a:ext cx="9144000" cy="31115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0" y="307975"/>
            <a:ext cx="9144000" cy="92075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1" name="Rectangle 30"/>
          <p:cNvSpPr/>
          <p:nvPr/>
        </p:nvSpPr>
        <p:spPr>
          <a:xfrm flipV="1">
            <a:off x="5410200" y="360363"/>
            <a:ext cx="3733800" cy="904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2" name="Rectangle 31"/>
          <p:cNvSpPr/>
          <p:nvPr/>
        </p:nvSpPr>
        <p:spPr>
          <a:xfrm flipV="1">
            <a:off x="5410200" y="439738"/>
            <a:ext cx="3733800" cy="18097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33" name="Rounded Rectangle 32"/>
          <p:cNvSpPr/>
          <p:nvPr/>
        </p:nvSpPr>
        <p:spPr bwMode="white">
          <a:xfrm>
            <a:off x="5407025" y="496888"/>
            <a:ext cx="3063875" cy="28575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 useBgFill="1">
        <p:nvSpPr>
          <p:cNvPr id="34" name="Rounded Rectangle 33"/>
          <p:cNvSpPr/>
          <p:nvPr/>
        </p:nvSpPr>
        <p:spPr bwMode="white">
          <a:xfrm>
            <a:off x="7373938" y="588963"/>
            <a:ext cx="1600200" cy="3651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5" name="Rectangle 34"/>
          <p:cNvSpPr/>
          <p:nvPr/>
        </p:nvSpPr>
        <p:spPr bwMode="invGray">
          <a:xfrm>
            <a:off x="9085263" y="-1588"/>
            <a:ext cx="57150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6" name="Rectangle 35"/>
          <p:cNvSpPr/>
          <p:nvPr/>
        </p:nvSpPr>
        <p:spPr bwMode="invGray">
          <a:xfrm>
            <a:off x="9043988" y="-1588"/>
            <a:ext cx="28575" cy="620713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37" name="Rectangle 36"/>
          <p:cNvSpPr/>
          <p:nvPr/>
        </p:nvSpPr>
        <p:spPr bwMode="invGray">
          <a:xfrm>
            <a:off x="9024938" y="-1588"/>
            <a:ext cx="9525" cy="620713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8" name="Rectangle 37"/>
          <p:cNvSpPr/>
          <p:nvPr/>
        </p:nvSpPr>
        <p:spPr bwMode="invGray">
          <a:xfrm>
            <a:off x="8975725" y="-1588"/>
            <a:ext cx="26988" cy="620713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9" name="Rectangle 38"/>
          <p:cNvSpPr/>
          <p:nvPr/>
        </p:nvSpPr>
        <p:spPr bwMode="invGray">
          <a:xfrm>
            <a:off x="8915400" y="0"/>
            <a:ext cx="55563" cy="585788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0" name="Rectangle 39"/>
          <p:cNvSpPr/>
          <p:nvPr/>
        </p:nvSpPr>
        <p:spPr bwMode="invGray">
          <a:xfrm>
            <a:off x="8874125" y="0"/>
            <a:ext cx="7938" cy="585788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dirty="0"/>
          </a:p>
        </p:txBody>
      </p:sp>
      <p:sp>
        <p:nvSpPr>
          <p:cNvPr id="1039" name="Title Placeholder 21"/>
          <p:cNvSpPr>
            <a:spLocks noGrp="1"/>
          </p:cNvSpPr>
          <p:nvPr>
            <p:ph type="title"/>
          </p:nvPr>
        </p:nvSpPr>
        <p:spPr bwMode="auto">
          <a:xfrm>
            <a:off x="457200" y="11430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40" name="Text Placeholder 12"/>
          <p:cNvSpPr>
            <a:spLocks noGrp="1"/>
          </p:cNvSpPr>
          <p:nvPr>
            <p:ph type="body" idx="1"/>
          </p:nvPr>
        </p:nvSpPr>
        <p:spPr bwMode="auto">
          <a:xfrm>
            <a:off x="457200" y="2249488"/>
            <a:ext cx="8229600" cy="4324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>
            <a:off x="6586538" y="612775"/>
            <a:ext cx="957262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fld id="{E6D9C998-8BC6-4DDD-81C7-19E673B28314}" type="datetimeFigureOut">
              <a:rPr lang="en-US"/>
              <a:pPr>
                <a:defRPr/>
              </a:pPr>
              <a:t>7/16/2017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257800" y="612775"/>
            <a:ext cx="1325563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74038" y="1588"/>
            <a:ext cx="762000" cy="366712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FE3C94E7-BEC5-4200-BE65-81EB4248D5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89" r:id="rId2"/>
    <p:sldLayoutId id="2147483690" r:id="rId3"/>
    <p:sldLayoutId id="2147483691" r:id="rId4"/>
    <p:sldLayoutId id="2147483698" r:id="rId5"/>
    <p:sldLayoutId id="2147483699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4000" kern="12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>
          <a:solidFill>
            <a:schemeClr val="tx2"/>
          </a:solidFill>
          <a:latin typeface="Trebuchet MS" pitchFamily="34" charset="0"/>
        </a:defRPr>
      </a:lvl9pPr>
    </p:titleStyle>
    <p:bodyStyle>
      <a:lvl1pPr marL="365125" indent="-255588" algn="l" rtl="0" eaLnBrk="0" fontAlgn="base" hangingPunct="0">
        <a:spcBef>
          <a:spcPts val="300"/>
        </a:spcBef>
        <a:spcAft>
          <a:spcPct val="0"/>
        </a:spcAft>
        <a:buClr>
          <a:srgbClr val="EB641B"/>
        </a:buClr>
        <a:buFont typeface="Georgia" pitchFamily="18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7225" indent="-246063" algn="l" rtl="0" eaLnBrk="0" fontAlgn="base" hangingPunct="0">
        <a:spcBef>
          <a:spcPts val="300"/>
        </a:spcBef>
        <a:spcAft>
          <a:spcPct val="0"/>
        </a:spcAft>
        <a:buClr>
          <a:schemeClr val="accent2"/>
        </a:buClr>
        <a:buFont typeface="Georgia" pitchFamily="18" charset="0"/>
        <a:buChar char="▫"/>
        <a:defRPr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2338" indent="-21907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13" indent="-200025" algn="l" rtl="0" eaLnBrk="0" fontAlgn="base" hangingPunct="0">
        <a:spcBef>
          <a:spcPts val="300"/>
        </a:spcBef>
        <a:spcAft>
          <a:spcPct val="0"/>
        </a:spcAft>
        <a:buClr>
          <a:schemeClr val="accent1"/>
        </a:buClr>
        <a:buFont typeface="Wingdings 2" pitchFamily="18" charset="2"/>
        <a:buChar char=""/>
        <a:defRPr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063" indent="-182563" algn="l" rtl="0" eaLnBrk="0" fontAlgn="base" hangingPunct="0">
        <a:spcBef>
          <a:spcPts val="300"/>
        </a:spcBef>
        <a:spcAft>
          <a:spcPct val="0"/>
        </a:spcAft>
        <a:buClr>
          <a:srgbClr val="EB641B"/>
        </a:buClr>
        <a:buFont typeface="Georgia" pitchFamily="18" charset="0"/>
        <a:buChar char="▫"/>
        <a:defRPr sz="2000" kern="1200">
          <a:solidFill>
            <a:srgbClr val="EB641B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ctrTitle"/>
          </p:nvPr>
        </p:nvSpPr>
        <p:spPr>
          <a:xfrm>
            <a:off x="457200" y="2286000"/>
            <a:ext cx="8458200" cy="1470025"/>
          </a:xfrm>
        </p:spPr>
        <p:txBody>
          <a:bodyPr/>
          <a:lstStyle/>
          <a:p>
            <a:pPr eaLnBrk="1" hangingPunct="1"/>
            <a:r>
              <a:rPr lang="en-US" dirty="0" smtClean="0"/>
              <a:t>Introduction to Children’s Literature</a:t>
            </a:r>
          </a:p>
        </p:txBody>
      </p:sp>
      <p:sp>
        <p:nvSpPr>
          <p:cNvPr id="5123" name="Subtitle 2"/>
          <p:cNvSpPr>
            <a:spLocks noGrp="1"/>
          </p:cNvSpPr>
          <p:nvPr>
            <p:ph type="subTitle" idx="1"/>
          </p:nvPr>
        </p:nvSpPr>
        <p:spPr>
          <a:xfrm>
            <a:off x="457200" y="3900488"/>
            <a:ext cx="4953000" cy="1752600"/>
          </a:xfrm>
        </p:spPr>
        <p:txBody>
          <a:bodyPr/>
          <a:lstStyle/>
          <a:p>
            <a:pPr marL="63500" eaLnBrk="1" hangingPunct="1">
              <a:buFont typeface="Arial" charset="0"/>
              <a:buNone/>
            </a:pPr>
            <a:r>
              <a:rPr lang="en-US" smtClean="0"/>
              <a:t>Lilly Chin</a:t>
            </a:r>
          </a:p>
          <a:p>
            <a:pPr marL="63500" eaLnBrk="1" hangingPunct="1">
              <a:buFont typeface="Arial" charset="0"/>
              <a:buNone/>
            </a:pPr>
            <a:r>
              <a:rPr lang="en-US" smtClean="0"/>
              <a:t>MIT HSSP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mtClean="0"/>
              <a:t>Original Sin</a:t>
            </a:r>
          </a:p>
        </p:txBody>
      </p:sp>
      <p:pic>
        <p:nvPicPr>
          <p:cNvPr id="10243" name="Picture 4" descr="http://groundedparents.com/files/2014/07/British_School_17th_century_-_The_Cholmondeley_Ladies_-_Google_Art_Project.jpg"/>
          <p:cNvPicPr>
            <a:picLocks noChangeAspect="1" noChangeArrowheads="1"/>
          </p:cNvPicPr>
          <p:nvPr/>
        </p:nvPicPr>
        <p:blipFill>
          <a:blip r:embed="rId2" cstate="print"/>
          <a:srcRect r="48051"/>
          <a:stretch>
            <a:fillRect/>
          </a:stretch>
        </p:blipFill>
        <p:spPr bwMode="auto">
          <a:xfrm>
            <a:off x="5400584" y="1981200"/>
            <a:ext cx="3591016" cy="3527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5" name="Picture 6" descr="http://www.lib.udel.edu/ud/spec/exhibits/alphabet/images/child/newenglan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1905000"/>
            <a:ext cx="5049864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(1800s– 1850s)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33400" y="2435225"/>
            <a:ext cx="82296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Original Innocence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Original Innocence</a:t>
            </a:r>
          </a:p>
        </p:txBody>
      </p:sp>
      <p:pic>
        <p:nvPicPr>
          <p:cNvPr id="47106" name="Picture 2" descr="http://ece205.wikispaces.com/file/view/rousseau.jpg/95734254/461x368/rousseau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981200"/>
            <a:ext cx="4963767" cy="3962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algn="ctr"/>
            <a:r>
              <a:rPr lang="en-US" dirty="0" smtClean="0"/>
              <a:t>Original Innocence</a:t>
            </a:r>
            <a:endParaRPr lang="en-US" dirty="0"/>
          </a:p>
        </p:txBody>
      </p:sp>
      <p:sp>
        <p:nvSpPr>
          <p:cNvPr id="43009" name="Rectangle 1"/>
          <p:cNvSpPr>
            <a:spLocks noChangeArrowheads="1"/>
          </p:cNvSpPr>
          <p:nvPr/>
        </p:nvSpPr>
        <p:spPr bwMode="auto">
          <a:xfrm>
            <a:off x="1600200" y="1600200"/>
            <a:ext cx="6781800" cy="50167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“But trailing clouds of glory do we come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  <a:cs typeface="Arial" pitchFamily="34" charset="0"/>
              </a:rPr>
              <a:t>	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From God, who is our home: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Heaven lies about us in our infancy!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Shades of the prison-house begin to close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b="1" dirty="0">
                <a:latin typeface="+mn-lt"/>
                <a:cs typeface="Arial" pitchFamily="34" charset="0"/>
              </a:rPr>
              <a:t>	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Upon the growing Boy,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But he beholds the light, and whence it flows,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  <a:cs typeface="Arial" pitchFamily="34" charset="0"/>
              </a:rPr>
              <a:t>	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He sees it in his joy;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The Youth, who daily farther from the east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  <a:cs typeface="Arial" pitchFamily="34" charset="0"/>
              </a:rPr>
              <a:t>	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Must travel, </a:t>
            </a:r>
            <a:r>
              <a:rPr kumimoji="0" lang="en-US" sz="2000" b="1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still is Nature’s priest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  <a:cs typeface="Arial" pitchFamily="34" charset="0"/>
              </a:rPr>
              <a:t>	</a:t>
            </a:r>
            <a:r>
              <a:rPr lang="en-US" sz="2000" dirty="0" smtClean="0">
                <a:latin typeface="+mn-lt"/>
                <a:cs typeface="Arial" pitchFamily="34" charset="0"/>
              </a:rPr>
              <a:t>	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And by the vision splendid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  <a:cs typeface="Arial" pitchFamily="34" charset="0"/>
              </a:rPr>
              <a:t>	</a:t>
            </a:r>
            <a:r>
              <a:rPr lang="en-US" sz="2000" dirty="0" smtClean="0">
                <a:latin typeface="+mn-lt"/>
                <a:cs typeface="Arial" pitchFamily="34" charset="0"/>
              </a:rPr>
              <a:t>	</a:t>
            </a: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Is on his way attended;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At length the Man perceives it die away,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 And fade into the light of common day.”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sz="2000" dirty="0">
              <a:latin typeface="+mn-lt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			- William Wordsworth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000" dirty="0">
                <a:latin typeface="+mn-lt"/>
                <a:cs typeface="Arial" pitchFamily="34" charset="0"/>
              </a:rPr>
              <a:t>	</a:t>
            </a:r>
            <a:r>
              <a:rPr lang="en-US" sz="2000" dirty="0" smtClean="0">
                <a:latin typeface="+mn-lt"/>
                <a:cs typeface="Arial" pitchFamily="34" charset="0"/>
              </a:rPr>
              <a:t>		Ode: </a:t>
            </a:r>
            <a:r>
              <a:rPr lang="en-US" sz="2000" dirty="0" err="1" smtClean="0">
                <a:latin typeface="+mn-lt"/>
                <a:cs typeface="Arial" pitchFamily="34" charset="0"/>
              </a:rPr>
              <a:t>Intimiations</a:t>
            </a:r>
            <a:r>
              <a:rPr lang="en-US" sz="2000" dirty="0" smtClean="0">
                <a:latin typeface="+mn-lt"/>
                <a:cs typeface="Arial" pitchFamily="34" charset="0"/>
              </a:rPr>
              <a:t>  of </a:t>
            </a:r>
            <a:r>
              <a:rPr lang="en-US" sz="2000" dirty="0" err="1" smtClean="0">
                <a:latin typeface="+mn-lt"/>
                <a:cs typeface="Arial" pitchFamily="34" charset="0"/>
              </a:rPr>
              <a:t>Imortality</a:t>
            </a:r>
            <a:endParaRPr kumimoji="0" lang="en-US" sz="2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+mn-lt"/>
              <a:cs typeface="Arial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7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mtClean="0"/>
              <a:t>Original Innocence</a:t>
            </a:r>
          </a:p>
        </p:txBody>
      </p:sp>
      <p:pic>
        <p:nvPicPr>
          <p:cNvPr id="11267" name="Picture 2" descr="Boy and Rabbit - Henry Raeburn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19400" y="1676400"/>
            <a:ext cx="3648075" cy="476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7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Original Sin vs. Innocence</a:t>
            </a:r>
          </a:p>
        </p:txBody>
      </p:sp>
      <p:pic>
        <p:nvPicPr>
          <p:cNvPr id="11268" name="Picture 4" descr="https://sncmentionables.files.wordpress.com/2014/07/1126-01__26374-1401924734-1200-12001.jpg?w=800&amp;h=800"/>
          <p:cNvPicPr>
            <a:picLocks noChangeAspect="1" noChangeArrowheads="1"/>
          </p:cNvPicPr>
          <p:nvPr/>
        </p:nvPicPr>
        <p:blipFill>
          <a:blip r:embed="rId2" cstate="print"/>
          <a:srcRect l="12962" r="12962"/>
          <a:stretch>
            <a:fillRect/>
          </a:stretch>
        </p:blipFill>
        <p:spPr bwMode="auto">
          <a:xfrm>
            <a:off x="4800600" y="1752600"/>
            <a:ext cx="3581400" cy="483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8" descr="http://www.worcesterart.org/Images/Education/Photos/1963.134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5" y="1981200"/>
            <a:ext cx="3724275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786439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Alice in Wonderland (1865)</a:t>
            </a:r>
          </a:p>
        </p:txBody>
      </p:sp>
      <p:pic>
        <p:nvPicPr>
          <p:cNvPr id="12291" name="Picture 2" descr="http://www.thebookpeople.co.uk/blog/wp-content/uploads/2015/06/aliceinwonderland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43000" y="2819400"/>
            <a:ext cx="6705601" cy="2890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7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mtClean="0"/>
              <a:t>Alice - Poems</a:t>
            </a:r>
          </a:p>
        </p:txBody>
      </p:sp>
      <p:pic>
        <p:nvPicPr>
          <p:cNvPr id="13315" name="Picture 2" descr="http://www.hymnary.org/page/fetch/H4SF1861/23/low/16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1676400"/>
            <a:ext cx="31623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6" name="Picture 6" descr="https://singbookswithemily.files.wordpress.com/2013/11/how-doth-the-little-crocodile-sheet-folkard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19600" y="1676400"/>
            <a:ext cx="3767138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(1850s – 1900s)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33400" y="2435225"/>
            <a:ext cx="82296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Cult of the Child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algn="ctr"/>
            <a:r>
              <a:rPr lang="en-US" dirty="0" smtClean="0"/>
              <a:t>Cult of the Child</a:t>
            </a:r>
            <a:endParaRPr lang="en-US" dirty="0"/>
          </a:p>
        </p:txBody>
      </p:sp>
      <p:sp>
        <p:nvSpPr>
          <p:cNvPr id="43009" name="Rectangle 1"/>
          <p:cNvSpPr>
            <a:spLocks noChangeArrowheads="1"/>
          </p:cNvSpPr>
          <p:nvPr/>
        </p:nvSpPr>
        <p:spPr bwMode="auto">
          <a:xfrm>
            <a:off x="1295400" y="4191000"/>
            <a:ext cx="6781800" cy="13234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hangingPunct="0"/>
            <a:r>
              <a:rPr lang="en-US" sz="2000" dirty="0" smtClean="0">
                <a:latin typeface="+mn-lt"/>
                <a:cs typeface="Arial" pitchFamily="34" charset="0"/>
              </a:rPr>
              <a:t>"to forget to act as reasonable men and women, nor suffer their fondness for their children to degenerate into a blind and stupid </a:t>
            </a:r>
            <a:r>
              <a:rPr lang="en-US" sz="2000" b="1" dirty="0" err="1" smtClean="0">
                <a:latin typeface="+mn-lt"/>
                <a:cs typeface="Arial" pitchFamily="34" charset="0"/>
              </a:rPr>
              <a:t>babyolatry</a:t>
            </a:r>
            <a:r>
              <a:rPr lang="en-US" sz="2000" dirty="0" smtClean="0">
                <a:latin typeface="+mn-lt"/>
                <a:cs typeface="Arial" pitchFamily="34" charset="0"/>
              </a:rPr>
              <a:t>“</a:t>
            </a:r>
          </a:p>
          <a:p>
            <a:pPr lvl="0" eaLnBrk="0" hangingPunct="0"/>
            <a:r>
              <a:rPr kumimoji="0" lang="en-US" sz="20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			</a:t>
            </a:r>
            <a:r>
              <a:rPr kumimoji="0" lang="en-US" sz="2000" b="0" i="1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  <a:cs typeface="Arial" pitchFamily="34" charset="0"/>
              </a:rPr>
              <a:t>- Chambers’ Edinburgh Journal</a:t>
            </a:r>
          </a:p>
        </p:txBody>
      </p:sp>
      <p:sp>
        <p:nvSpPr>
          <p:cNvPr id="4" name="Rectangle 3"/>
          <p:cNvSpPr/>
          <p:nvPr/>
        </p:nvSpPr>
        <p:spPr>
          <a:xfrm>
            <a:off x="1378857" y="2057400"/>
            <a:ext cx="670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n-lt"/>
              </a:rPr>
              <a:t>"there is no more distinctive feature of the age than the </a:t>
            </a:r>
            <a:r>
              <a:rPr lang="en-US" sz="2000" b="1" dirty="0" smtClean="0">
                <a:latin typeface="+mn-lt"/>
              </a:rPr>
              <a:t>enormous importance which children have assumed</a:t>
            </a:r>
            <a:r>
              <a:rPr lang="en-US" sz="2000" dirty="0" smtClean="0">
                <a:latin typeface="+mn-lt"/>
              </a:rPr>
              <a:t>”</a:t>
            </a:r>
          </a:p>
          <a:p>
            <a:r>
              <a:rPr lang="en-US" sz="2000" dirty="0" smtClean="0">
                <a:latin typeface="+mn-lt"/>
              </a:rPr>
              <a:t>				- Ernest Dowson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Class Overview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>
          <a:xfrm>
            <a:off x="457200" y="2533650"/>
            <a:ext cx="8229600" cy="4324350"/>
          </a:xfrm>
        </p:spPr>
        <p:txBody>
          <a:bodyPr/>
          <a:lstStyle/>
          <a:p>
            <a:pPr marL="623887" indent="-514350" eaLnBrk="1" hangingPunct="1">
              <a:buFont typeface="+mj-lt"/>
              <a:buAutoNum type="arabicPeriod"/>
            </a:pPr>
            <a:r>
              <a:rPr lang="en-US" dirty="0" smtClean="0"/>
              <a:t>Brainstorming</a:t>
            </a:r>
          </a:p>
          <a:p>
            <a:pPr marL="623887" indent="-514350" eaLnBrk="1" hangingPunct="1">
              <a:buFont typeface="+mj-lt"/>
              <a:buAutoNum type="arabicPeriod"/>
            </a:pPr>
            <a:endParaRPr lang="en-US" dirty="0" smtClean="0"/>
          </a:p>
          <a:p>
            <a:pPr marL="623887" indent="-514350" eaLnBrk="1" hangingPunct="1">
              <a:buFont typeface="+mj-lt"/>
              <a:buAutoNum type="arabicPeriod"/>
            </a:pPr>
            <a:r>
              <a:rPr lang="en-US" dirty="0" smtClean="0"/>
              <a:t>History of (Western) Children’s Literature</a:t>
            </a:r>
          </a:p>
          <a:p>
            <a:pPr marL="623887" indent="-514350" eaLnBrk="1" hangingPunct="1">
              <a:buFont typeface="+mj-lt"/>
              <a:buAutoNum type="arabicPeriod"/>
            </a:pPr>
            <a:endParaRPr lang="en-US" dirty="0" smtClean="0"/>
          </a:p>
          <a:p>
            <a:pPr marL="623887" indent="-514350" eaLnBrk="1" hangingPunct="1">
              <a:buFont typeface="+mj-lt"/>
              <a:buAutoNum type="arabicPeriod"/>
            </a:pPr>
            <a:r>
              <a:rPr lang="en-US" dirty="0" smtClean="0"/>
              <a:t>Discussion - Modern Works and Adaptations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smtClean="0"/>
              <a:t>Cult of the Child</a:t>
            </a:r>
          </a:p>
        </p:txBody>
      </p:sp>
      <p:pic>
        <p:nvPicPr>
          <p:cNvPr id="34820" name="Picture 4" descr="[1424332355_ba228e25d7_o.jpg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0" y="2057399"/>
            <a:ext cx="2743200" cy="4259627"/>
          </a:xfrm>
          <a:prstGeom prst="rect">
            <a:avLst/>
          </a:prstGeom>
          <a:noFill/>
        </p:spPr>
      </p:pic>
      <p:pic>
        <p:nvPicPr>
          <p:cNvPr id="5" name="Picture 2" descr="http://http.cdn.bluevervet.net/c151im/photos/FS/RW016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209" y="2625113"/>
            <a:ext cx="4728355" cy="31242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7"/>
          <p:cNvSpPr>
            <a:spLocks noGrp="1"/>
          </p:cNvSpPr>
          <p:nvPr>
            <p:ph type="title"/>
          </p:nvPr>
        </p:nvSpPr>
        <p:spPr>
          <a:xfrm>
            <a:off x="457200" y="685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Innocence vs. Cult</a:t>
            </a:r>
          </a:p>
        </p:txBody>
      </p:sp>
      <p:pic>
        <p:nvPicPr>
          <p:cNvPr id="34818" name="Picture 2" descr="http://cache2.asset-cache.net/gc/550152047-cabinet-photograph-of-actor-elsie-leslie-gettyimages.jpg?v=1&amp;c=IWSAsset&amp;k=2&amp;d=X7WJLa88Cweo9HktRLaNXkrNbZBoEhd55e4Jfec%2F%2BCgLd5RzA3ExqhhC3KTP0qkEJUWlo7lFC2NlRVAjxxUvePvC3BGHQBdwuOWgC9ouNVg%3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76800" y="1752600"/>
            <a:ext cx="2895600" cy="4465850"/>
          </a:xfrm>
          <a:prstGeom prst="rect">
            <a:avLst/>
          </a:prstGeom>
          <a:noFill/>
        </p:spPr>
      </p:pic>
      <p:pic>
        <p:nvPicPr>
          <p:cNvPr id="7" name="Picture 2" descr="Boy and Rabbit - Henry Raeburn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6440" y="1909075"/>
            <a:ext cx="3181121" cy="415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66684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7"/>
          <p:cNvSpPr>
            <a:spLocks noGrp="1"/>
          </p:cNvSpPr>
          <p:nvPr>
            <p:ph type="title"/>
          </p:nvPr>
        </p:nvSpPr>
        <p:spPr>
          <a:xfrm>
            <a:off x="457200" y="8382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Cult of the </a:t>
            </a:r>
            <a:r>
              <a:rPr lang="en-US" dirty="0" smtClean="0"/>
              <a:t>Child - Contradictions</a:t>
            </a:r>
            <a:endParaRPr lang="en-US" dirty="0" smtClean="0"/>
          </a:p>
        </p:txBody>
      </p:sp>
      <p:pic>
        <p:nvPicPr>
          <p:cNvPr id="37890" name="Picture 2" descr="http://2.bp.blogspot.com/-UWuCPzg2nOk/UlWK4EkW6lI/AAAAAAAACuc/RWKppk5O9iw/s1600/photo03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2133600"/>
            <a:ext cx="3733800" cy="3645322"/>
          </a:xfrm>
          <a:prstGeom prst="rect">
            <a:avLst/>
          </a:prstGeom>
          <a:noFill/>
        </p:spPr>
      </p:pic>
      <p:pic>
        <p:nvPicPr>
          <p:cNvPr id="37892" name="Picture 4" descr="http://beautifulwithbrains.com/wp-content/uploads/2012/07/pears-soap-bubbles-advert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828800"/>
            <a:ext cx="3048000" cy="4498893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7"/>
          <p:cNvSpPr>
            <a:spLocks noGrp="1"/>
          </p:cNvSpPr>
          <p:nvPr>
            <p:ph type="title"/>
          </p:nvPr>
        </p:nvSpPr>
        <p:spPr>
          <a:xfrm>
            <a:off x="457200" y="7620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Cult of the </a:t>
            </a:r>
            <a:r>
              <a:rPr lang="en-US" dirty="0" smtClean="0"/>
              <a:t>Child - Contradictions</a:t>
            </a:r>
            <a:endParaRPr lang="en-US" dirty="0" smtClean="0"/>
          </a:p>
        </p:txBody>
      </p:sp>
      <p:pic>
        <p:nvPicPr>
          <p:cNvPr id="15363" name="Picture 2" descr="https://planelfenbeinturm.files.wordpress.com/2012/04/alicebegga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9938" y="2057400"/>
            <a:ext cx="3040062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 descr="http://media.vam.ac.uk/media/thira/collection_images/2011EX/2011EX3770_jpg_ds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91000" y="2133600"/>
            <a:ext cx="4267200" cy="426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685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Peter Pan (1902 – 1911)</a:t>
            </a:r>
          </a:p>
        </p:txBody>
      </p:sp>
      <p:pic>
        <p:nvPicPr>
          <p:cNvPr id="36866" name="Picture 2" descr="http://panmusical.com/wp-content/uploads/2013/04/08+Peter+and+Wendy+-+F+D+Bedford+-+1911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0600" y="1774371"/>
            <a:ext cx="3105703" cy="4406262"/>
          </a:xfrm>
          <a:prstGeom prst="rect">
            <a:avLst/>
          </a:prstGeom>
          <a:noFill/>
        </p:spPr>
      </p:pic>
      <p:pic>
        <p:nvPicPr>
          <p:cNvPr id="14" name="Picture 6" descr="http://api.ning.com/files/21a2rHyCRM2Prx1QWS59aXpXv5budRz7g-ik7IaSKEhmAyU4VbYdGFxdDgzH0--Ft30Fp8W69uG8RLRjQEPFsJFVxAxLTR63/peterpa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799989"/>
            <a:ext cx="3266268" cy="43550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(1930s? – 1970s?)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33400" y="2435225"/>
            <a:ext cx="82296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dirty="0" smtClea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Exploitation of Cute</a:t>
            </a:r>
            <a:endParaRPr kumimoji="0" lang="en-US" sz="4000" b="0" i="0" u="none" strike="noStrike" kern="1200" cap="none" spc="0" normalizeH="0" baseline="0" noProof="0" dirty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685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Exploitation of Cute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2750" y="1676400"/>
            <a:ext cx="3543300" cy="44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0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685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Exploitation of Cute</a:t>
            </a:r>
          </a:p>
        </p:txBody>
      </p:sp>
      <p:sp>
        <p:nvSpPr>
          <p:cNvPr id="4" name="Rectangle 3"/>
          <p:cNvSpPr/>
          <p:nvPr/>
        </p:nvSpPr>
        <p:spPr>
          <a:xfrm>
            <a:off x="2286000" y="5334000"/>
            <a:ext cx="50514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https://www.youtube.com/watch?v=ZsCQ0t-3t1I</a:t>
            </a:r>
            <a:endParaRPr lang="en-US" dirty="0"/>
          </a:p>
        </p:txBody>
      </p:sp>
      <p:pic>
        <p:nvPicPr>
          <p:cNvPr id="43010" name="Picture 2" descr="https://i.ytimg.com/vi/ZsCQ0t-3t1I/hqdefault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1752600"/>
            <a:ext cx="4572000" cy="3429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algn="ctr"/>
            <a:r>
              <a:rPr lang="en-US" dirty="0" smtClean="0"/>
              <a:t>Exploitation of Cute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295400" y="4114800"/>
            <a:ext cx="6705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n-lt"/>
              </a:rPr>
              <a:t>“Because the </a:t>
            </a:r>
            <a:r>
              <a:rPr lang="en-US" sz="2000" b="1" dirty="0" smtClean="0">
                <a:latin typeface="+mn-lt"/>
              </a:rPr>
              <a:t>oppression of women and children </a:t>
            </a:r>
            <a:r>
              <a:rPr lang="en-US" sz="2000" dirty="0" smtClean="0">
                <a:latin typeface="+mn-lt"/>
              </a:rPr>
              <a:t>is couched in the phraseology of “cute”, it is much harder to fight than open oppression” </a:t>
            </a:r>
          </a:p>
          <a:p>
            <a:r>
              <a:rPr lang="en-US" sz="2000" dirty="0" smtClean="0">
                <a:latin typeface="+mn-lt"/>
              </a:rPr>
              <a:t>				- </a:t>
            </a:r>
            <a:r>
              <a:rPr lang="en-US" sz="2000" dirty="0" err="1" smtClean="0">
                <a:latin typeface="+mn-lt"/>
              </a:rPr>
              <a:t>Shulamith</a:t>
            </a:r>
            <a:r>
              <a:rPr lang="en-US" sz="2000" dirty="0" smtClean="0">
                <a:latin typeface="+mn-lt"/>
              </a:rPr>
              <a:t> Firestone</a:t>
            </a:r>
            <a:endParaRPr lang="en-US" sz="2000" dirty="0">
              <a:latin typeface="+mn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95400" y="2057400"/>
            <a:ext cx="67056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 smtClean="0">
                <a:latin typeface="+mn-lt"/>
              </a:rPr>
              <a:t>“[‘War Babies’] was a cynical </a:t>
            </a:r>
            <a:r>
              <a:rPr lang="en-US" sz="2000" b="1" dirty="0" smtClean="0">
                <a:latin typeface="+mn-lt"/>
              </a:rPr>
              <a:t>exploitation of our childish innocence” </a:t>
            </a:r>
          </a:p>
          <a:p>
            <a:r>
              <a:rPr lang="en-US" sz="2000" dirty="0" smtClean="0">
                <a:latin typeface="+mn-lt"/>
              </a:rPr>
              <a:t>				- Shirley Temple</a:t>
            </a:r>
            <a:endParaRPr lang="en-US" sz="2000" dirty="0">
              <a:latin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685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Exploitation of Cute</a:t>
            </a:r>
          </a:p>
        </p:txBody>
      </p:sp>
      <p:sp>
        <p:nvSpPr>
          <p:cNvPr id="6" name="Rectangle 5"/>
          <p:cNvSpPr/>
          <p:nvPr/>
        </p:nvSpPr>
        <p:spPr>
          <a:xfrm>
            <a:off x="1946148" y="5334000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https://www.youtube.com/watch?v=776oLm9GXxQ</a:t>
            </a:r>
            <a:endParaRPr lang="en-US" dirty="0"/>
          </a:p>
        </p:txBody>
      </p:sp>
      <p:pic>
        <p:nvPicPr>
          <p:cNvPr id="43012" name="Picture 4" descr="http://clickamericana.com/wp-content/uploads/shirley-temple-bojangles-1935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903186"/>
            <a:ext cx="4320988" cy="3060700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7448" y="1903185"/>
            <a:ext cx="4111752" cy="30797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6225"/>
            <a:ext cx="8229600" cy="106997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What Were Your Favorite Stories Growing Up?</a:t>
            </a:r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685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“Shirley Temple, The Youngest, Most Sacred Monster of the Cinema in Her Time”</a:t>
            </a:r>
          </a:p>
        </p:txBody>
      </p:sp>
      <p:pic>
        <p:nvPicPr>
          <p:cNvPr id="38914" name="Picture 2" descr="https://upload.wikimedia.org/wikipedia/en/b/b4/Dali_Temple_imag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52600" y="1676400"/>
            <a:ext cx="5715000" cy="4343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685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Little Orphan Annie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752600"/>
            <a:ext cx="4446165" cy="42405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685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Little Orphan Annie</a:t>
            </a:r>
          </a:p>
        </p:txBody>
      </p:sp>
      <p:pic>
        <p:nvPicPr>
          <p:cNvPr id="45058" name="Picture 2" descr="http://madinkbeard.com/blog/wp-content/images/annie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2057400"/>
            <a:ext cx="8572500" cy="29908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(1970s </a:t>
            </a:r>
            <a:r>
              <a:rPr lang="en-US" dirty="0" smtClean="0"/>
              <a:t>- </a:t>
            </a:r>
            <a:r>
              <a:rPr lang="en-US" dirty="0" smtClean="0"/>
              <a:t>now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33400" y="2435225"/>
            <a:ext cx="82296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Modern Day?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Adaptations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070" y="1570414"/>
            <a:ext cx="2781300" cy="42862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696623"/>
            <a:ext cx="2667000" cy="20020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2789"/>
            <a:ext cx="3046012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Adaptations</a:t>
            </a:r>
          </a:p>
        </p:txBody>
      </p:sp>
      <p:pic>
        <p:nvPicPr>
          <p:cNvPr id="48132" name="Picture 4" descr="http://vignette2.wikia.nocookie.net/disney-infinity/images/e/e1/Peter-pan-disney-poster-cartel-6.jpg/revision/latest?cb=2014062205115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1676400"/>
            <a:ext cx="2642050" cy="3966274"/>
          </a:xfrm>
          <a:prstGeom prst="rect">
            <a:avLst/>
          </a:prstGeom>
          <a:noFill/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1828800"/>
            <a:ext cx="2911566" cy="363945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596369"/>
            <a:ext cx="3035946" cy="4202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781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Adaptations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828800"/>
            <a:ext cx="2916887" cy="38197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5019" y="1635909"/>
            <a:ext cx="2207895" cy="420551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0" y="2133600"/>
            <a:ext cx="32004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515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457200" y="39624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How do the modern adaptations change / reflect our understanding of childhood?</a:t>
            </a:r>
          </a:p>
        </p:txBody>
      </p:sp>
      <p:sp>
        <p:nvSpPr>
          <p:cNvPr id="5" name="Title 7"/>
          <p:cNvSpPr txBox="1">
            <a:spLocks/>
          </p:cNvSpPr>
          <p:nvPr/>
        </p:nvSpPr>
        <p:spPr bwMode="auto">
          <a:xfrm>
            <a:off x="381000" y="2209800"/>
            <a:ext cx="82296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2"/>
                </a:solidFill>
                <a:latin typeface="Trebuchet MS" pitchFamily="34" charset="0"/>
              </a:defRPr>
            </a:lvl9pPr>
          </a:lstStyle>
          <a:p>
            <a:pPr algn="ctr" eaLnBrk="1" hangingPunct="1"/>
            <a:r>
              <a:rPr lang="en-US" sz="3200" dirty="0" smtClean="0"/>
              <a:t>How do the Disney versions differ from the original source material?</a:t>
            </a:r>
          </a:p>
        </p:txBody>
      </p:sp>
    </p:spTree>
    <p:extLst>
      <p:ext uri="{BB962C8B-B14F-4D97-AF65-F5344CB8AC3E}">
        <p14:creationId xmlns:p14="http://schemas.microsoft.com/office/powerpoint/2010/main" val="3231647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Modern Day</a:t>
            </a:r>
          </a:p>
        </p:txBody>
      </p:sp>
      <p:pic>
        <p:nvPicPr>
          <p:cNvPr id="49154" name="Picture 2" descr="http://blogs-images.forbes.com/benjaminmoore/files/2015/10/Jennifer-Lawrence-in-Hunger-Games-Mockingjay-Part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4800" y="1295400"/>
            <a:ext cx="4343400" cy="2671536"/>
          </a:xfrm>
          <a:prstGeom prst="rect">
            <a:avLst/>
          </a:prstGeom>
          <a:noFill/>
        </p:spPr>
      </p:pic>
      <p:pic>
        <p:nvPicPr>
          <p:cNvPr id="49156" name="Picture 4" descr="http://www.joblo.com/timthumb.php?src=/posters/images/full/2001-poster-harry_potter_and_the_sorcerers_stone-4.jpg&amp;h=600&amp;q=10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257800" y="1295400"/>
            <a:ext cx="3446145" cy="5105400"/>
          </a:xfrm>
          <a:prstGeom prst="rect">
            <a:avLst/>
          </a:prstGeom>
          <a:noFill/>
        </p:spPr>
      </p:pic>
      <p:pic>
        <p:nvPicPr>
          <p:cNvPr id="49158" name="Picture 6" descr="http://tribecapac.org/wp-content/uploads/2015/05/charlottes-web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895600" y="3962400"/>
            <a:ext cx="2132556" cy="2649669"/>
          </a:xfrm>
          <a:prstGeom prst="rect">
            <a:avLst/>
          </a:prstGeom>
          <a:noFill/>
        </p:spPr>
      </p:pic>
      <p:pic>
        <p:nvPicPr>
          <p:cNvPr id="49162" name="Picture 10" descr="http://ecx.images-amazon.com/images/I/61K2r4blw5L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81000" y="3962400"/>
            <a:ext cx="1898980" cy="27051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7"/>
          <p:cNvSpPr>
            <a:spLocks noGrp="1"/>
          </p:cNvSpPr>
          <p:nvPr>
            <p:ph type="title"/>
          </p:nvPr>
        </p:nvSpPr>
        <p:spPr>
          <a:xfrm>
            <a:off x="609600" y="29718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sz="3200" dirty="0" smtClean="0"/>
              <a:t>What do new children’s literature have to tell us about childhood now?</a:t>
            </a:r>
          </a:p>
        </p:txBody>
      </p:sp>
    </p:spTree>
    <p:extLst>
      <p:ext uri="{BB962C8B-B14F-4D97-AF65-F5344CB8AC3E}">
        <p14:creationId xmlns:p14="http://schemas.microsoft.com/office/powerpoint/2010/main" val="2532813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816225"/>
            <a:ext cx="8229600" cy="1069975"/>
          </a:xfrm>
        </p:spPr>
        <p:txBody>
          <a:bodyPr>
            <a:normAutofit fontScale="90000"/>
          </a:bodyPr>
          <a:lstStyle/>
          <a:p>
            <a:pPr algn="ctr" eaLnBrk="1" fontAlgn="auto" hangingPunct="1">
              <a:spcAft>
                <a:spcPts val="0"/>
              </a:spcAft>
              <a:defRPr/>
            </a:pPr>
            <a:r>
              <a:rPr lang="en-US" dirty="0" smtClean="0"/>
              <a:t>What Does Children’s Literature Mean To You?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>
          <a:xfrm>
            <a:off x="457200" y="2816225"/>
            <a:ext cx="8229600" cy="1069975"/>
          </a:xfrm>
        </p:spPr>
        <p:txBody>
          <a:bodyPr/>
          <a:lstStyle/>
          <a:p>
            <a:pPr eaLnBrk="1" hangingPunct="1"/>
            <a:r>
              <a:rPr lang="en-US" dirty="0" smtClean="0"/>
              <a:t>What Does Childhood Mean To You?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/>
        </p:nvGraphicFramePr>
        <p:xfrm>
          <a:off x="762000" y="1066800"/>
          <a:ext cx="7467600" cy="4978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dirty="0" smtClean="0"/>
              <a:t>(way back– 1800s)</a:t>
            </a:r>
            <a:endParaRPr lang="en-US" dirty="0"/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533400" y="2435225"/>
            <a:ext cx="8229600" cy="106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Original Sin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7"/>
          <p:cNvSpPr>
            <a:spLocks noGrp="1"/>
          </p:cNvSpPr>
          <p:nvPr>
            <p:ph type="title"/>
          </p:nvPr>
        </p:nvSpPr>
        <p:spPr>
          <a:xfrm>
            <a:off x="457200" y="533400"/>
            <a:ext cx="8229600" cy="1066800"/>
          </a:xfrm>
        </p:spPr>
        <p:txBody>
          <a:bodyPr/>
          <a:lstStyle/>
          <a:p>
            <a:pPr algn="ctr" eaLnBrk="1" hangingPunct="1"/>
            <a:r>
              <a:rPr lang="en-US" dirty="0" smtClean="0"/>
              <a:t>Original Sin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6172200"/>
            <a:ext cx="4365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http://uglyrenaissancebabies.tumblr.com/</a:t>
            </a:r>
            <a:endParaRPr lang="en-US" dirty="0"/>
          </a:p>
        </p:txBody>
      </p:sp>
      <p:pic>
        <p:nvPicPr>
          <p:cNvPr id="7" name="Picture 8" descr="http://www.worcesterart.org/Images/Education/Photos/1963.134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53000" y="1676400"/>
            <a:ext cx="3724275" cy="430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7" name="Picture 7" descr="This baby just wants it all to staaaaahp.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828800"/>
            <a:ext cx="2966675" cy="43052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smtClean="0"/>
              <a:t>Original Sin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b="1" dirty="0" smtClean="0"/>
              <a:t>“[Children] are young vipers</a:t>
            </a:r>
            <a:r>
              <a:rPr lang="en-US" dirty="0" smtClean="0"/>
              <a:t>—and are infinitely more hateful than vipers—and are in a most miserable condition [….]”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“they are naturally very senseless and stupid”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						- Jonathan Edwards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Urban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Urban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Urban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881</TotalTime>
  <Words>366</Words>
  <Application>Microsoft Office PowerPoint</Application>
  <PresentationFormat>On-screen Show (4:3)</PresentationFormat>
  <Paragraphs>86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4" baseType="lpstr">
      <vt:lpstr>Arial</vt:lpstr>
      <vt:lpstr>Georgia</vt:lpstr>
      <vt:lpstr>Trebuchet MS</vt:lpstr>
      <vt:lpstr>Wingdings 2</vt:lpstr>
      <vt:lpstr>Urban</vt:lpstr>
      <vt:lpstr>Introduction to Children’s Literature</vt:lpstr>
      <vt:lpstr>Class Overview</vt:lpstr>
      <vt:lpstr>What Were Your Favorite Stories Growing Up?</vt:lpstr>
      <vt:lpstr>What Does Children’s Literature Mean To You?</vt:lpstr>
      <vt:lpstr>What Does Childhood Mean To You?</vt:lpstr>
      <vt:lpstr>PowerPoint Presentation</vt:lpstr>
      <vt:lpstr>PowerPoint Presentation</vt:lpstr>
      <vt:lpstr>Original Sin</vt:lpstr>
      <vt:lpstr>Original Sin</vt:lpstr>
      <vt:lpstr>Original Sin</vt:lpstr>
      <vt:lpstr>PowerPoint Presentation</vt:lpstr>
      <vt:lpstr>Original Innocence</vt:lpstr>
      <vt:lpstr>Original Innocence</vt:lpstr>
      <vt:lpstr>Original Innocence</vt:lpstr>
      <vt:lpstr>Original Sin vs. Innocence</vt:lpstr>
      <vt:lpstr>Alice in Wonderland (1865)</vt:lpstr>
      <vt:lpstr>Alice - Poems</vt:lpstr>
      <vt:lpstr>PowerPoint Presentation</vt:lpstr>
      <vt:lpstr>Cult of the Child</vt:lpstr>
      <vt:lpstr>Cult of the Child</vt:lpstr>
      <vt:lpstr>Innocence vs. Cult</vt:lpstr>
      <vt:lpstr>Cult of the Child - Contradictions</vt:lpstr>
      <vt:lpstr>Cult of the Child - Contradictions</vt:lpstr>
      <vt:lpstr>Peter Pan (1902 – 1911)</vt:lpstr>
      <vt:lpstr>PowerPoint Presentation</vt:lpstr>
      <vt:lpstr>Exploitation of Cute</vt:lpstr>
      <vt:lpstr>Exploitation of Cute</vt:lpstr>
      <vt:lpstr>Exploitation of Cute</vt:lpstr>
      <vt:lpstr>Exploitation of Cute</vt:lpstr>
      <vt:lpstr>“Shirley Temple, The Youngest, Most Sacred Monster of the Cinema in Her Time”</vt:lpstr>
      <vt:lpstr>Little Orphan Annie</vt:lpstr>
      <vt:lpstr>Little Orphan Annie</vt:lpstr>
      <vt:lpstr>PowerPoint Presentation</vt:lpstr>
      <vt:lpstr>Adaptations</vt:lpstr>
      <vt:lpstr>Adaptations</vt:lpstr>
      <vt:lpstr>Adaptations</vt:lpstr>
      <vt:lpstr>How do the modern adaptations change / reflect our understanding of childhood?</vt:lpstr>
      <vt:lpstr>Modern Day</vt:lpstr>
      <vt:lpstr>What do new children’s literature have to tell us about childhood now?</vt:lpstr>
    </vt:vector>
  </TitlesOfParts>
  <Company>Emory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Scientist</dc:creator>
  <cp:lastModifiedBy>L C</cp:lastModifiedBy>
  <cp:revision>125</cp:revision>
  <dcterms:created xsi:type="dcterms:W3CDTF">2015-11-20T02:21:19Z</dcterms:created>
  <dcterms:modified xsi:type="dcterms:W3CDTF">2017-07-16T15:08:19Z</dcterms:modified>
</cp:coreProperties>
</file>